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FCA"/>
          </a:solidFill>
        </a:fill>
      </a:tcStyle>
    </a:wholeTbl>
    <a:band2H>
      <a:tcTxStyle/>
      <a:tcStyle>
        <a:tcBdr/>
        <a:fill>
          <a:solidFill>
            <a:srgbClr val="FFF7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/>
          <p:cNvSpPr/>
          <p:nvPr/>
        </p:nvSpPr>
        <p:spPr>
          <a:xfrm>
            <a:off x="143288" y="111873"/>
            <a:ext cx="2926084" cy="1080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7" name="Rectangle 9"/>
          <p:cNvSpPr/>
          <p:nvPr/>
        </p:nvSpPr>
        <p:spPr>
          <a:xfrm>
            <a:off x="6052201" y="111873"/>
            <a:ext cx="2926082" cy="108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8" name="Rectangle 10"/>
          <p:cNvSpPr/>
          <p:nvPr/>
        </p:nvSpPr>
        <p:spPr>
          <a:xfrm>
            <a:off x="3097744" y="111873"/>
            <a:ext cx="2926083" cy="1080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9" name="Straight Connector 13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" name="Rectangle 6"/>
          <p:cNvSpPr/>
          <p:nvPr/>
        </p:nvSpPr>
        <p:spPr>
          <a:xfrm>
            <a:off x="182241" y="2203288"/>
            <a:ext cx="8787652" cy="246858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21" name="Titeltekst"/>
          <p:cNvSpPr txBox="1">
            <a:spLocks noGrp="1"/>
          </p:cNvSpPr>
          <p:nvPr>
            <p:ph type="title"/>
          </p:nvPr>
        </p:nvSpPr>
        <p:spPr>
          <a:xfrm>
            <a:off x="242754" y="2300864"/>
            <a:ext cx="5815852" cy="15048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22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6710" y="3800535"/>
            <a:ext cx="5741898" cy="590323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1pPr>
            <a:lvl2pPr marL="0" indent="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2pPr>
            <a:lvl3pPr marL="0" indent="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3pPr>
            <a:lvl4pPr marL="0" indent="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4pPr>
            <a:lvl5pPr marL="0" indent="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5pPr>
          </a:lstStyle>
          <a:p>
            <a:r>
              <a:t>By Sanjay and Arvind Seshan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Subtitle 1"/>
          <p:cNvSpPr txBox="1"/>
          <p:nvPr/>
        </p:nvSpPr>
        <p:spPr>
          <a:xfrm>
            <a:off x="4854095" y="357847"/>
            <a:ext cx="4070079" cy="509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r" defTabSz="457200">
              <a:lnSpc>
                <a:spcPct val="90000"/>
              </a:lnSpc>
              <a:spcBef>
                <a:spcPts val="600"/>
              </a:spcBef>
              <a:defRPr sz="27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SPIKE PRIME TUTORIALS</a:t>
            </a:r>
          </a:p>
        </p:txBody>
      </p:sp>
      <p:pic>
        <p:nvPicPr>
          <p:cNvPr id="24" name="Picture 8" descr="Picture 8"/>
          <p:cNvPicPr>
            <a:picLocks noChangeAspect="1"/>
          </p:cNvPicPr>
          <p:nvPr/>
        </p:nvPicPr>
        <p:blipFill>
          <a:blip r:embed="rId2"/>
          <a:srcRect b="32885"/>
          <a:stretch>
            <a:fillRect/>
          </a:stretch>
        </p:blipFill>
        <p:spPr>
          <a:xfrm>
            <a:off x="179837" y="1052242"/>
            <a:ext cx="1668348" cy="111971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10"/>
          <p:cNvSpPr txBox="1"/>
          <p:nvPr/>
        </p:nvSpPr>
        <p:spPr>
          <a:xfrm>
            <a:off x="6104323" y="737053"/>
            <a:ext cx="2819850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By the Creators of EV3Lessons</a:t>
            </a:r>
          </a:p>
        </p:txBody>
      </p:sp>
      <p:pic>
        <p:nvPicPr>
          <p:cNvPr id="26" name="Picture 11" descr="Picture 11"/>
          <p:cNvPicPr>
            <a:picLocks noChangeAspect="1"/>
          </p:cNvPicPr>
          <p:nvPr/>
        </p:nvPicPr>
        <p:blipFill>
          <a:blip r:embed="rId3"/>
          <a:srcRect l="24583" t="2888" r="29916" b="4667"/>
          <a:stretch>
            <a:fillRect/>
          </a:stretch>
        </p:blipFill>
        <p:spPr>
          <a:xfrm>
            <a:off x="6058603" y="1349908"/>
            <a:ext cx="2672411" cy="4072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" name="Group 9"/>
          <p:cNvGrpSpPr/>
          <p:nvPr/>
        </p:nvGrpSpPr>
        <p:grpSpPr>
          <a:xfrm>
            <a:off x="191916" y="5040726"/>
            <a:ext cx="4773541" cy="1188625"/>
            <a:chOff x="0" y="0"/>
            <a:chExt cx="4773539" cy="1188623"/>
          </a:xfrm>
        </p:grpSpPr>
        <p:pic>
          <p:nvPicPr>
            <p:cNvPr id="27" name="Picture 12" descr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4972" y="0"/>
              <a:ext cx="1188624" cy="1188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13" descr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1188625" cy="1188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Picture 14" descr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4916" y="0"/>
              <a:ext cx="1188624" cy="1188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Picture 15" descr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9944" y="0"/>
              <a:ext cx="1188624" cy="1188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281938" cy="29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/>
          <p:cNvSpPr/>
          <p:nvPr/>
        </p:nvSpPr>
        <p:spPr>
          <a:xfrm>
            <a:off x="143288" y="111873"/>
            <a:ext cx="2926084" cy="1080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40" name="Rectangle 9"/>
          <p:cNvSpPr/>
          <p:nvPr/>
        </p:nvSpPr>
        <p:spPr>
          <a:xfrm>
            <a:off x="6052201" y="111873"/>
            <a:ext cx="2926082" cy="108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41" name="Rectangle 10"/>
          <p:cNvSpPr/>
          <p:nvPr/>
        </p:nvSpPr>
        <p:spPr>
          <a:xfrm>
            <a:off x="3097744" y="111873"/>
            <a:ext cx="2926083" cy="1080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42" name="Straight Connector 13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" name="Rectangle 6"/>
          <p:cNvSpPr/>
          <p:nvPr/>
        </p:nvSpPr>
        <p:spPr>
          <a:xfrm>
            <a:off x="142200" y="249101"/>
            <a:ext cx="8831579" cy="8404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44" name="Titeltekst"/>
          <p:cNvSpPr txBox="1">
            <a:spLocks noGrp="1"/>
          </p:cNvSpPr>
          <p:nvPr>
            <p:ph type="title"/>
          </p:nvPr>
        </p:nvSpPr>
        <p:spPr>
          <a:xfrm>
            <a:off x="175260" y="292974"/>
            <a:ext cx="8746864" cy="752708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45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155088" y="1140005"/>
            <a:ext cx="8831582" cy="5082603"/>
          </a:xfrm>
          <a:prstGeom prst="rect">
            <a:avLst/>
          </a:prstGeom>
        </p:spPr>
        <p:txBody>
          <a:bodyPr anchor="t"/>
          <a:lstStyle>
            <a:lvl1pPr>
              <a:defRPr sz="1800"/>
            </a:lvl1pPr>
            <a:lvl2pPr marL="668250" indent="-344248">
              <a:defRPr sz="1800"/>
            </a:lvl2pPr>
            <a:lvl3pPr marL="977142" indent="-347141">
              <a:defRPr sz="1800"/>
            </a:lvl3pPr>
            <a:lvl4pPr marL="1358999" indent="-350999">
              <a:defRPr sz="1800"/>
            </a:lvl4pPr>
            <a:lvl5pPr marL="1718998" indent="-350999">
              <a:defRPr sz="18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46" name="Straight Connector 8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8236370" y="6326361"/>
            <a:ext cx="281939" cy="2946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8"/>
          <p:cNvSpPr/>
          <p:nvPr/>
        </p:nvSpPr>
        <p:spPr>
          <a:xfrm>
            <a:off x="143288" y="111873"/>
            <a:ext cx="2926084" cy="1080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55" name="Rectangle 9"/>
          <p:cNvSpPr/>
          <p:nvPr/>
        </p:nvSpPr>
        <p:spPr>
          <a:xfrm>
            <a:off x="6052201" y="111873"/>
            <a:ext cx="2926082" cy="108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56" name="Rectangle 10"/>
          <p:cNvSpPr/>
          <p:nvPr/>
        </p:nvSpPr>
        <p:spPr>
          <a:xfrm>
            <a:off x="3097744" y="111873"/>
            <a:ext cx="2926083" cy="1080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57" name="Straight Connector 13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" name="Rectangle 7"/>
          <p:cNvSpPr/>
          <p:nvPr/>
        </p:nvSpPr>
        <p:spPr>
          <a:xfrm>
            <a:off x="452645" y="5141972"/>
            <a:ext cx="8238708" cy="125882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59" name="Titeltekst"/>
          <p:cNvSpPr txBox="1">
            <a:spLocks noGrp="1"/>
          </p:cNvSpPr>
          <p:nvPr>
            <p:ph type="title"/>
          </p:nvPr>
        </p:nvSpPr>
        <p:spPr>
          <a:xfrm>
            <a:off x="581193" y="3036572"/>
            <a:ext cx="7989752" cy="15048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60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581193" y="4541415"/>
            <a:ext cx="7989752" cy="60055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 cap="all">
                <a:solidFill>
                  <a:schemeClr val="accent2"/>
                </a:solidFill>
              </a:defRPr>
            </a:lvl1pPr>
            <a:lvl2pPr marL="0" indent="0">
              <a:buClrTx/>
              <a:buSzTx/>
              <a:buNone/>
              <a:defRPr sz="1800" cap="all">
                <a:solidFill>
                  <a:schemeClr val="accent2"/>
                </a:solidFill>
              </a:defRPr>
            </a:lvl2pPr>
            <a:lvl3pPr marL="0" indent="0">
              <a:buClrTx/>
              <a:buSzTx/>
              <a:buNone/>
              <a:defRPr sz="1800" cap="all">
                <a:solidFill>
                  <a:schemeClr val="accent2"/>
                </a:solidFill>
              </a:defRPr>
            </a:lvl3pPr>
            <a:lvl4pPr marL="0" indent="0">
              <a:buClrTx/>
              <a:buSzTx/>
              <a:buNone/>
              <a:defRPr sz="1800" cap="all">
                <a:solidFill>
                  <a:schemeClr val="accent2"/>
                </a:solidFill>
              </a:defRPr>
            </a:lvl4pPr>
            <a:lvl5pPr marL="0" indent="0">
              <a:buClrTx/>
              <a:buSzTx/>
              <a:buNone/>
              <a:defRPr sz="1800" cap="all">
                <a:solidFill>
                  <a:schemeClr val="accent2"/>
                </a:solidFill>
              </a:defRPr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61" name="Rectangle 10"/>
          <p:cNvSpPr/>
          <p:nvPr/>
        </p:nvSpPr>
        <p:spPr>
          <a:xfrm>
            <a:off x="142200" y="249101"/>
            <a:ext cx="8831579" cy="8404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62" name="Title 1"/>
          <p:cNvSpPr txBox="1"/>
          <p:nvPr/>
        </p:nvSpPr>
        <p:spPr>
          <a:xfrm>
            <a:off x="220980" y="292974"/>
            <a:ext cx="8655424" cy="752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defTabSz="457200">
              <a:defRPr sz="2800" cap="all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6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8"/>
          <p:cNvSpPr/>
          <p:nvPr/>
        </p:nvSpPr>
        <p:spPr>
          <a:xfrm>
            <a:off x="143288" y="111873"/>
            <a:ext cx="2926084" cy="1080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71" name="Rectangle 9"/>
          <p:cNvSpPr/>
          <p:nvPr/>
        </p:nvSpPr>
        <p:spPr>
          <a:xfrm>
            <a:off x="6052201" y="111873"/>
            <a:ext cx="2926082" cy="108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72" name="Rectangle 10"/>
          <p:cNvSpPr/>
          <p:nvPr/>
        </p:nvSpPr>
        <p:spPr>
          <a:xfrm>
            <a:off x="3097744" y="111873"/>
            <a:ext cx="2926083" cy="1080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73" name="Straight Connector 13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4" name="Straight Connector 8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" name="Rectangle 12"/>
          <p:cNvSpPr/>
          <p:nvPr/>
        </p:nvSpPr>
        <p:spPr>
          <a:xfrm>
            <a:off x="142200" y="249101"/>
            <a:ext cx="8831579" cy="8404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76" name="Hoofdtekst - niveau één…"/>
          <p:cNvSpPr txBox="1">
            <a:spLocks noGrp="1"/>
          </p:cNvSpPr>
          <p:nvPr>
            <p:ph type="body" sz="half" idx="1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</p:spPr>
        <p:txBody>
          <a:bodyPr anchor="t"/>
          <a:lstStyle>
            <a:lvl1pPr>
              <a:defRPr sz="1800"/>
            </a:lvl1pPr>
            <a:lvl2pPr marL="668250" indent="-344248">
              <a:defRPr sz="1800"/>
            </a:lvl2pPr>
            <a:lvl3pPr marL="977142" indent="-347141">
              <a:defRPr sz="1800"/>
            </a:lvl3pPr>
            <a:lvl4pPr marL="1358999" indent="-350999">
              <a:defRPr sz="1800"/>
            </a:lvl4pPr>
            <a:lvl5pPr marL="1718998" indent="-350999">
              <a:defRPr sz="18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7" name="Titeltekst"/>
          <p:cNvSpPr txBox="1">
            <a:spLocks noGrp="1"/>
          </p:cNvSpPr>
          <p:nvPr>
            <p:ph type="title"/>
          </p:nvPr>
        </p:nvSpPr>
        <p:spPr>
          <a:xfrm>
            <a:off x="175260" y="292974"/>
            <a:ext cx="8746864" cy="752708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78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8236370" y="6280641"/>
            <a:ext cx="281939" cy="2946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"/>
          <p:cNvSpPr/>
          <p:nvPr/>
        </p:nvSpPr>
        <p:spPr>
          <a:xfrm>
            <a:off x="143288" y="111873"/>
            <a:ext cx="2926084" cy="1080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86" name="Rectangle 9"/>
          <p:cNvSpPr/>
          <p:nvPr/>
        </p:nvSpPr>
        <p:spPr>
          <a:xfrm>
            <a:off x="6052201" y="111873"/>
            <a:ext cx="2926082" cy="108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87" name="Rectangle 10"/>
          <p:cNvSpPr/>
          <p:nvPr/>
        </p:nvSpPr>
        <p:spPr>
          <a:xfrm>
            <a:off x="3097744" y="111873"/>
            <a:ext cx="2926083" cy="1080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88" name="Straight Connector 13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887219" y="2228001"/>
            <a:ext cx="3593501" cy="576264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lvl1pPr>
            <a:lvl2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lvl2pPr>
            <a:lvl3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lvl3pPr>
            <a:lvl4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lvl4pPr>
            <a:lvl5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9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69307" y="2228001"/>
            <a:ext cx="3601635" cy="576264"/>
          </a:xfrm>
          <a:prstGeom prst="rect">
            <a:avLst/>
          </a:prstGeom>
        </p:spPr>
        <p:txBody>
          <a:bodyPr anchor="b"/>
          <a:lstStyle/>
          <a:p>
            <a:pPr>
              <a:defRPr sz="1800"/>
            </a:pPr>
            <a:endParaRPr/>
          </a:p>
        </p:txBody>
      </p:sp>
      <p:sp>
        <p:nvSpPr>
          <p:cNvPr id="91" name="Rectangle 13"/>
          <p:cNvSpPr/>
          <p:nvPr/>
        </p:nvSpPr>
        <p:spPr>
          <a:xfrm>
            <a:off x="142200" y="249101"/>
            <a:ext cx="8831579" cy="8404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92" name="Titeltekst"/>
          <p:cNvSpPr txBox="1">
            <a:spLocks noGrp="1"/>
          </p:cNvSpPr>
          <p:nvPr>
            <p:ph type="title"/>
          </p:nvPr>
        </p:nvSpPr>
        <p:spPr>
          <a:xfrm>
            <a:off x="175260" y="292974"/>
            <a:ext cx="8746864" cy="752708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9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"/>
          <p:cNvSpPr/>
          <p:nvPr/>
        </p:nvSpPr>
        <p:spPr>
          <a:xfrm>
            <a:off x="143288" y="111873"/>
            <a:ext cx="2926084" cy="1080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01" name="Rectangle 9"/>
          <p:cNvSpPr/>
          <p:nvPr/>
        </p:nvSpPr>
        <p:spPr>
          <a:xfrm>
            <a:off x="6052201" y="111873"/>
            <a:ext cx="2926082" cy="108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02" name="Rectangle 10"/>
          <p:cNvSpPr/>
          <p:nvPr/>
        </p:nvSpPr>
        <p:spPr>
          <a:xfrm>
            <a:off x="3097744" y="111873"/>
            <a:ext cx="2926083" cy="1080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03" name="Straight Connector 13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4" name="Straight Connector 8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" name="Rectangle 12"/>
          <p:cNvSpPr/>
          <p:nvPr/>
        </p:nvSpPr>
        <p:spPr>
          <a:xfrm>
            <a:off x="142200" y="249101"/>
            <a:ext cx="8831579" cy="8404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06" name="Titeltekst"/>
          <p:cNvSpPr txBox="1">
            <a:spLocks noGrp="1"/>
          </p:cNvSpPr>
          <p:nvPr>
            <p:ph type="title"/>
          </p:nvPr>
        </p:nvSpPr>
        <p:spPr>
          <a:xfrm>
            <a:off x="175260" y="292974"/>
            <a:ext cx="8746864" cy="752708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107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8236370" y="6280641"/>
            <a:ext cx="281939" cy="2946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8"/>
          <p:cNvSpPr/>
          <p:nvPr/>
        </p:nvSpPr>
        <p:spPr>
          <a:xfrm>
            <a:off x="143288" y="111873"/>
            <a:ext cx="2926084" cy="1080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15" name="Rectangle 9"/>
          <p:cNvSpPr/>
          <p:nvPr/>
        </p:nvSpPr>
        <p:spPr>
          <a:xfrm>
            <a:off x="6052201" y="111873"/>
            <a:ext cx="2926082" cy="108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16" name="Rectangle 10"/>
          <p:cNvSpPr/>
          <p:nvPr/>
        </p:nvSpPr>
        <p:spPr>
          <a:xfrm>
            <a:off x="3097744" y="111873"/>
            <a:ext cx="2926083" cy="1080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17" name="Straight Connector 13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8" name="Rectangle 7"/>
          <p:cNvSpPr/>
          <p:nvPr/>
        </p:nvSpPr>
        <p:spPr>
          <a:xfrm>
            <a:off x="142200" y="249101"/>
            <a:ext cx="8831579" cy="84045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19" name="Titeltekst"/>
          <p:cNvSpPr txBox="1">
            <a:spLocks noGrp="1"/>
          </p:cNvSpPr>
          <p:nvPr>
            <p:ph type="title"/>
          </p:nvPr>
        </p:nvSpPr>
        <p:spPr>
          <a:xfrm>
            <a:off x="175260" y="292974"/>
            <a:ext cx="8746864" cy="752708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120" name="Straight Connector 10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1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8236370" y="6280641"/>
            <a:ext cx="281939" cy="2946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Titeltekst</a:t>
            </a:r>
          </a:p>
        </p:txBody>
      </p:sp>
      <p:sp>
        <p:nvSpPr>
          <p:cNvPr id="129" name="Hoofdtekst - niveau é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3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05617" y="5262295"/>
            <a:ext cx="4265327" cy="689517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/>
          </a:p>
        </p:txBody>
      </p:sp>
      <p:sp>
        <p:nvSpPr>
          <p:cNvPr id="131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8"/>
          <p:cNvSpPr/>
          <p:nvPr/>
        </p:nvSpPr>
        <p:spPr>
          <a:xfrm>
            <a:off x="143288" y="111873"/>
            <a:ext cx="2926084" cy="1080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39" name="Rectangle 9"/>
          <p:cNvSpPr/>
          <p:nvPr/>
        </p:nvSpPr>
        <p:spPr>
          <a:xfrm>
            <a:off x="6052201" y="111873"/>
            <a:ext cx="2926082" cy="108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40" name="Rectangle 10"/>
          <p:cNvSpPr/>
          <p:nvPr/>
        </p:nvSpPr>
        <p:spPr>
          <a:xfrm>
            <a:off x="3097744" y="111873"/>
            <a:ext cx="2926083" cy="1080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141" name="Straight Connector 13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2" name="Titeltekst"/>
          <p:cNvSpPr txBox="1">
            <a:spLocks noGrp="1"/>
          </p:cNvSpPr>
          <p:nvPr>
            <p:ph type="title"/>
          </p:nvPr>
        </p:nvSpPr>
        <p:spPr>
          <a:xfrm>
            <a:off x="581190" y="4693389"/>
            <a:ext cx="7989754" cy="56674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t>Titeltekst</a:t>
            </a:r>
          </a:p>
        </p:txBody>
      </p:sp>
      <p:sp>
        <p:nvSpPr>
          <p:cNvPr id="143" name="Picture Placeholder 2"/>
          <p:cNvSpPr>
            <a:spLocks noGrp="1"/>
          </p:cNvSpPr>
          <p:nvPr>
            <p:ph type="pic" idx="13"/>
          </p:nvPr>
        </p:nvSpPr>
        <p:spPr>
          <a:xfrm>
            <a:off x="448091" y="599725"/>
            <a:ext cx="8238709" cy="35572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4" name="Hoofdtekst - niveau één…"/>
          <p:cNvSpPr txBox="1">
            <a:spLocks noGrp="1"/>
          </p:cNvSpPr>
          <p:nvPr>
            <p:ph type="body" sz="quarter" idx="1"/>
          </p:nvPr>
        </p:nvSpPr>
        <p:spPr>
          <a:xfrm>
            <a:off x="581190" y="5260125"/>
            <a:ext cx="7989754" cy="598673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200"/>
            </a:lvl1pPr>
            <a:lvl2pPr marL="0" indent="0">
              <a:buClrTx/>
              <a:buSzTx/>
              <a:buNone/>
              <a:defRPr sz="1200"/>
            </a:lvl2pPr>
            <a:lvl3pPr marL="0" indent="0">
              <a:buClrTx/>
              <a:buSzTx/>
              <a:buNone/>
              <a:defRPr sz="1200"/>
            </a:lvl3pPr>
            <a:lvl4pPr marL="0" indent="0">
              <a:buClrTx/>
              <a:buSzTx/>
              <a:buNone/>
              <a:defRPr sz="1200"/>
            </a:lvl4pPr>
            <a:lvl5pPr marL="0" indent="0">
              <a:buClrTx/>
              <a:buSzTx/>
              <a:buNone/>
              <a:defRPr sz="12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45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143288" y="111873"/>
            <a:ext cx="2926084" cy="1080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3" name="Rectangle 9"/>
          <p:cNvSpPr/>
          <p:nvPr/>
        </p:nvSpPr>
        <p:spPr>
          <a:xfrm>
            <a:off x="6052201" y="111873"/>
            <a:ext cx="2926082" cy="1080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4" name="Rectangle 10"/>
          <p:cNvSpPr/>
          <p:nvPr/>
        </p:nvSpPr>
        <p:spPr>
          <a:xfrm>
            <a:off x="3097744" y="111873"/>
            <a:ext cx="2926083" cy="1080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5" name="Straight Connector 13"/>
          <p:cNvSpPr/>
          <p:nvPr/>
        </p:nvSpPr>
        <p:spPr>
          <a:xfrm>
            <a:off x="175258" y="6316934"/>
            <a:ext cx="8831583" cy="2"/>
          </a:xfrm>
          <a:prstGeom prst="line">
            <a:avLst/>
          </a:prstGeom>
          <a:ln w="12700" cap="rnd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Rectangle 8"/>
          <p:cNvSpPr/>
          <p:nvPr/>
        </p:nvSpPr>
        <p:spPr>
          <a:xfrm>
            <a:off x="452645" y="5141972"/>
            <a:ext cx="8238708" cy="12747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7" name="Titeltekst"/>
          <p:cNvSpPr txBox="1">
            <a:spLocks noGrp="1"/>
          </p:cNvSpPr>
          <p:nvPr>
            <p:ph type="title"/>
          </p:nvPr>
        </p:nvSpPr>
        <p:spPr>
          <a:xfrm>
            <a:off x="581352" y="5262295"/>
            <a:ext cx="3536625" cy="689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Titeltekst</a:t>
            </a:r>
          </a:p>
        </p:txBody>
      </p:sp>
      <p:sp>
        <p:nvSpPr>
          <p:cNvPr id="8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446399" y="601199"/>
            <a:ext cx="8240401" cy="420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9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7800475" y="5956136"/>
            <a:ext cx="281939" cy="294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1400">
                <a:solidFill>
                  <a:schemeClr val="accent1">
                    <a:lumOff val="12500"/>
                  </a:schemeClr>
                </a:solidFill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0" baseline="0">
          <a:solidFill>
            <a:schemeClr val="accent1">
              <a:lumOff val="12500"/>
            </a:schemeClr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0" baseline="0">
          <a:solidFill>
            <a:schemeClr val="accent1">
              <a:lumOff val="12500"/>
            </a:schemeClr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0" baseline="0">
          <a:solidFill>
            <a:schemeClr val="accent1">
              <a:lumOff val="12500"/>
            </a:schemeClr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0" baseline="0">
          <a:solidFill>
            <a:schemeClr val="accent1">
              <a:lumOff val="12500"/>
            </a:schemeClr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0" baseline="0">
          <a:solidFill>
            <a:schemeClr val="accent1">
              <a:lumOff val="12500"/>
            </a:schemeClr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0" baseline="0">
          <a:solidFill>
            <a:schemeClr val="accent1">
              <a:lumOff val="12500"/>
            </a:schemeClr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0" baseline="0">
          <a:solidFill>
            <a:schemeClr val="accent1">
              <a:lumOff val="12500"/>
            </a:schemeClr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0" baseline="0">
          <a:solidFill>
            <a:schemeClr val="accent1">
              <a:lumOff val="12500"/>
            </a:schemeClr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all" spc="0" baseline="0">
          <a:solidFill>
            <a:schemeClr val="accent1">
              <a:lumOff val="12500"/>
            </a:schemeClr>
          </a:solidFill>
          <a:uFillTx/>
          <a:latin typeface="Gill Sans MT"/>
          <a:ea typeface="Gill Sans MT"/>
          <a:cs typeface="Gill Sans MT"/>
          <a:sym typeface="Gill Sans MT"/>
        </a:defRPr>
      </a:lvl9pPr>
    </p:titleStyle>
    <p:bodyStyle>
      <a:lvl1pPr marL="305999" marR="0" indent="-305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sz="20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663999" marR="0" indent="-33999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sz="20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967499" marR="0" indent="-3374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sz="20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342285" marR="0" indent="-3342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sz="20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1702285" marR="0" indent="-33428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sz="20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2052398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sz="20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23524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sz="20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2652398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⬛"/>
        <a:tabLst/>
        <a:defRPr sz="20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29524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2000" b="0" i="0" u="none" strike="noStrike" cap="none" spc="0" baseline="0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Bouwgabbers.nl" TargetMode="Externa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ctrTitle"/>
          </p:nvPr>
        </p:nvSpPr>
        <p:spPr>
          <a:xfrm>
            <a:off x="242754" y="2300863"/>
            <a:ext cx="5815852" cy="1504847"/>
          </a:xfrm>
          <a:prstGeom prst="rect">
            <a:avLst/>
          </a:prstGeom>
        </p:spPr>
        <p:txBody>
          <a:bodyPr/>
          <a:lstStyle/>
          <a:p>
            <a:r>
              <a:t>robotBeweging configuren</a:t>
            </a:r>
          </a:p>
        </p:txBody>
      </p:sp>
      <p:sp>
        <p:nvSpPr>
          <p:cNvPr id="15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316710" y="3800535"/>
            <a:ext cx="5741898" cy="590323"/>
          </a:xfrm>
          <a:prstGeom prst="rect">
            <a:avLst/>
          </a:prstGeom>
        </p:spPr>
        <p:txBody>
          <a:bodyPr/>
          <a:lstStyle/>
          <a:p>
            <a:r>
              <a:t>door SANJAY &amp; ARVIND SESHAN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ooter Placeholder 3"/>
          <p:cNvSpPr txBox="1"/>
          <p:nvPr/>
        </p:nvSpPr>
        <p:spPr>
          <a:xfrm>
            <a:off x="134127" y="6266485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pPr defTabSz="420623">
              <a:defRPr sz="2300"/>
            </a:pPr>
            <a:r>
              <a:t>Methode 2:</a:t>
            </a:r>
          </a:p>
          <a:p>
            <a:pPr defTabSz="420623">
              <a:defRPr sz="2300"/>
            </a:pPr>
            <a:r>
              <a:t>Hoeveel CM beweegt de robot in 1 rotatie?</a:t>
            </a:r>
          </a:p>
        </p:txBody>
      </p:sp>
      <p:sp>
        <p:nvSpPr>
          <p:cNvPr id="247" name="Content Placeholder 16"/>
          <p:cNvSpPr txBox="1">
            <a:spLocks noGrp="1"/>
          </p:cNvSpPr>
          <p:nvPr>
            <p:ph type="body" sz="half" idx="1"/>
          </p:nvPr>
        </p:nvSpPr>
        <p:spPr>
          <a:xfrm>
            <a:off x="155087" y="1140004"/>
            <a:ext cx="8831582" cy="2426149"/>
          </a:xfrm>
          <a:prstGeom prst="rect">
            <a:avLst/>
          </a:prstGeom>
        </p:spPr>
        <p:txBody>
          <a:bodyPr/>
          <a:lstStyle/>
          <a:p>
            <a:pPr marL="0" lvl="1" indent="63500">
              <a:lnSpc>
                <a:spcPct val="80000"/>
              </a:lnSpc>
              <a:buSzTx/>
              <a:buNone/>
              <a:defRPr sz="1700"/>
            </a:pPr>
            <a:r>
              <a:t>Gebruik de sensorgegevens uit het dashboard om de waarde van Motor Degrees in te stellen:</a:t>
            </a:r>
            <a:endParaRPr sz="1400"/>
          </a:p>
          <a:p>
            <a:pPr marL="476100" indent="-342900">
              <a:lnSpc>
                <a:spcPct val="80000"/>
              </a:lnSpc>
              <a:buAutoNum type="arabicPeriod"/>
              <a:defRPr sz="1600"/>
            </a:pPr>
            <a:r>
              <a:t>Zet je liniaal naast je wiel/robot op 0 cm. Het maakt niet uit welk deel van de robot je gebruikt om uit te lijnen met 0 cm,  maar je moet datzelfde deel ook gebruiken om de afstand te meten in stap 2.</a:t>
            </a:r>
          </a:p>
          <a:p>
            <a:pPr marL="476100" indent="-342900">
              <a:lnSpc>
                <a:spcPct val="80000"/>
              </a:lnSpc>
              <a:buAutoNum type="arabicPeriod"/>
              <a:defRPr sz="1600"/>
            </a:pPr>
            <a:r>
              <a:t>Duw uw robot langs de liniaal naar voren totdat beide motoren in de SPIKE-software één rotatie van 360 graden hebben gemaakt. </a:t>
            </a:r>
          </a:p>
          <a:p>
            <a:pPr marL="476100" indent="-342900">
              <a:lnSpc>
                <a:spcPct val="80000"/>
              </a:lnSpc>
              <a:buAutoNum type="arabicPeriod"/>
              <a:defRPr sz="1600"/>
            </a:pPr>
            <a:r>
              <a:t>Lees het aantal cm dat de robot langs de liniaal heeft verplaatst.</a:t>
            </a:r>
          </a:p>
          <a:p>
            <a:pPr marL="476100" indent="-342900">
              <a:lnSpc>
                <a:spcPct val="80000"/>
              </a:lnSpc>
              <a:buAutoNum type="arabicPeriod"/>
              <a:defRPr sz="1600"/>
            </a:pPr>
            <a:r>
              <a:t>Gebruik deze waarden om de beweging van je robot te configureren. Zodra u deze beweging heeft geconfigureerd, weet de robot hoeveel bij moet bewegen om 1 rotatie of x aantal cm vooruit te rijden.</a:t>
            </a:r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280641"/>
            <a:ext cx="2819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49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8" y="5010267"/>
            <a:ext cx="3484792" cy="113818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traight Arrow Connector 8"/>
          <p:cNvSpPr/>
          <p:nvPr/>
        </p:nvSpPr>
        <p:spPr>
          <a:xfrm>
            <a:off x="1444028" y="4988731"/>
            <a:ext cx="810886" cy="2"/>
          </a:xfrm>
          <a:prstGeom prst="line">
            <a:avLst/>
          </a:prstGeom>
          <a:ln w="76200" cap="rnd">
            <a:solidFill>
              <a:schemeClr val="accent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1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4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ounded Rectangle 29"/>
          <p:cNvSpPr/>
          <p:nvPr/>
        </p:nvSpPr>
        <p:spPr>
          <a:xfrm>
            <a:off x="1374075" y="3650924"/>
            <a:ext cx="666927" cy="673776"/>
          </a:xfrm>
          <a:prstGeom prst="roundRect">
            <a:avLst>
              <a:gd name="adj" fmla="val 16667"/>
            </a:avLst>
          </a:prstGeom>
          <a:ln w="76200" cap="rnd">
            <a:solidFill>
              <a:schemeClr val="accent3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253" name="Rounded Rectangle 29"/>
          <p:cNvSpPr/>
          <p:nvPr/>
        </p:nvSpPr>
        <p:spPr>
          <a:xfrm>
            <a:off x="3904388" y="3605426"/>
            <a:ext cx="666927" cy="673776"/>
          </a:xfrm>
          <a:prstGeom prst="roundRect">
            <a:avLst>
              <a:gd name="adj" fmla="val 16667"/>
            </a:avLst>
          </a:prstGeom>
          <a:ln w="76200" cap="rnd">
            <a:solidFill>
              <a:schemeClr val="accent3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grpSp>
        <p:nvGrpSpPr>
          <p:cNvPr id="261" name="Group 23"/>
          <p:cNvGrpSpPr/>
          <p:nvPr/>
        </p:nvGrpSpPr>
        <p:grpSpPr>
          <a:xfrm>
            <a:off x="245027" y="4302847"/>
            <a:ext cx="1164835" cy="1360574"/>
            <a:chOff x="0" y="0"/>
            <a:chExt cx="1164833" cy="1360573"/>
          </a:xfrm>
        </p:grpSpPr>
        <p:grpSp>
          <p:nvGrpSpPr>
            <p:cNvPr id="258" name="Group 24"/>
            <p:cNvGrpSpPr/>
            <p:nvPr/>
          </p:nvGrpSpPr>
          <p:grpSpPr>
            <a:xfrm>
              <a:off x="-1" y="139571"/>
              <a:ext cx="1164835" cy="1142001"/>
              <a:chOff x="0" y="0"/>
              <a:chExt cx="1164833" cy="1141999"/>
            </a:xfrm>
          </p:grpSpPr>
          <p:sp>
            <p:nvSpPr>
              <p:cNvPr id="254" name="Rounded Rectangle 14"/>
              <p:cNvSpPr/>
              <p:nvPr/>
            </p:nvSpPr>
            <p:spPr>
              <a:xfrm rot="5400000">
                <a:off x="216013" y="-16925"/>
                <a:ext cx="732807" cy="116483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  <a:endParaRPr/>
              </a:p>
            </p:txBody>
          </p:sp>
          <p:sp>
            <p:nvSpPr>
              <p:cNvPr id="255" name="Rounded Rectangle 15"/>
              <p:cNvSpPr/>
              <p:nvPr/>
            </p:nvSpPr>
            <p:spPr>
              <a:xfrm rot="5400000">
                <a:off x="482872" y="851222"/>
                <a:ext cx="199090" cy="38246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  <a:endParaRPr/>
              </a:p>
            </p:txBody>
          </p:sp>
          <p:sp>
            <p:nvSpPr>
              <p:cNvPr id="256" name="Rounded Rectangle 16"/>
              <p:cNvSpPr/>
              <p:nvPr/>
            </p:nvSpPr>
            <p:spPr>
              <a:xfrm rot="5400000">
                <a:off x="482872" y="-91689"/>
                <a:ext cx="199090" cy="38246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  <a:endParaRPr/>
              </a:p>
            </p:txBody>
          </p:sp>
          <p:sp>
            <p:nvSpPr>
              <p:cNvPr id="257" name="Oval 30"/>
              <p:cNvSpPr/>
              <p:nvPr/>
            </p:nvSpPr>
            <p:spPr>
              <a:xfrm rot="5400000">
                <a:off x="899511" y="457713"/>
                <a:ext cx="252939" cy="215561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solidFill>
                  <a:srgbClr val="E6C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  <a:endParaRPr/>
              </a:p>
            </p:txBody>
          </p:sp>
        </p:grpSp>
        <p:sp>
          <p:nvSpPr>
            <p:cNvPr id="259" name="TextBox 25"/>
            <p:cNvSpPr txBox="1"/>
            <p:nvPr/>
          </p:nvSpPr>
          <p:spPr>
            <a:xfrm>
              <a:off x="755317" y="-1"/>
              <a:ext cx="37418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260" name="TextBox 26"/>
            <p:cNvSpPr txBox="1"/>
            <p:nvPr/>
          </p:nvSpPr>
          <p:spPr>
            <a:xfrm>
              <a:off x="779102" y="1002435"/>
              <a:ext cx="37418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r>
                <a:t>E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ooter Placeholder 3"/>
          <p:cNvSpPr txBox="1"/>
          <p:nvPr/>
        </p:nvSpPr>
        <p:spPr>
          <a:xfrm>
            <a:off x="134127" y="6321350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264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r>
              <a:t>Samenvoegen</a:t>
            </a:r>
          </a:p>
        </p:txBody>
      </p:sp>
      <p:sp>
        <p:nvSpPr>
          <p:cNvPr id="265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326361"/>
            <a:ext cx="2819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66" name="Content Placeholder 8"/>
          <p:cNvSpPr txBox="1">
            <a:spLocks noGrp="1"/>
          </p:cNvSpPr>
          <p:nvPr>
            <p:ph type="body" sz="quarter" idx="1"/>
          </p:nvPr>
        </p:nvSpPr>
        <p:spPr>
          <a:xfrm>
            <a:off x="155087" y="1140005"/>
            <a:ext cx="8833717" cy="1295095"/>
          </a:xfrm>
          <a:prstGeom prst="rect">
            <a:avLst/>
          </a:prstGeom>
        </p:spPr>
        <p:txBody>
          <a:bodyPr/>
          <a:lstStyle/>
          <a:p>
            <a:pPr marL="431800" indent="-431800">
              <a:lnSpc>
                <a:spcPct val="90000"/>
              </a:lnSpc>
              <a:buSzPct val="97000"/>
              <a:buBlip>
                <a:blip r:embed="rId2"/>
              </a:buBlip>
            </a:pPr>
            <a:r>
              <a:t>Voor Droid Bot IV worden kleinere wielen gebruikt, een rotatie beweegt slechts 17,5 cm. De standaard is snelheid is daarom dus ook hoger ingesteld.</a:t>
            </a:r>
          </a:p>
          <a:p>
            <a:pPr marL="431800" indent="-431800">
              <a:lnSpc>
                <a:spcPct val="90000"/>
              </a:lnSpc>
              <a:buSzPct val="97000"/>
              <a:buBlip>
                <a:blip r:embed="rId2"/>
              </a:buBlip>
            </a:pPr>
            <a:r>
              <a:t>Voor ADB worden de grotere wielen gebruikt., een rotatie beweegt 27,6 cm. De standaardsnelheid is lager voor extra controle.</a:t>
            </a:r>
          </a:p>
        </p:txBody>
      </p:sp>
      <p:sp>
        <p:nvSpPr>
          <p:cNvPr id="267" name="TextBox 10"/>
          <p:cNvSpPr txBox="1"/>
          <p:nvPr/>
        </p:nvSpPr>
        <p:spPr>
          <a:xfrm>
            <a:off x="1624352" y="5332727"/>
            <a:ext cx="134054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Droid Bot IV</a:t>
            </a:r>
          </a:p>
        </p:txBody>
      </p:sp>
      <p:sp>
        <p:nvSpPr>
          <p:cNvPr id="268" name="TextBox 11"/>
          <p:cNvSpPr txBox="1"/>
          <p:nvPr/>
        </p:nvSpPr>
        <p:spPr>
          <a:xfrm>
            <a:off x="6253862" y="5300463"/>
            <a:ext cx="134054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ADB</a:t>
            </a:r>
          </a:p>
        </p:txBody>
      </p:sp>
      <p:pic>
        <p:nvPicPr>
          <p:cNvPr id="269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348197"/>
            <a:ext cx="8833716" cy="3039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ooter Placeholder 3"/>
          <p:cNvSpPr txBox="1"/>
          <p:nvPr/>
        </p:nvSpPr>
        <p:spPr>
          <a:xfrm>
            <a:off x="134127" y="6321350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r>
              <a:t>CREDITS</a:t>
            </a:r>
          </a:p>
        </p:txBody>
      </p:sp>
      <p:sp>
        <p:nvSpPr>
          <p:cNvPr id="273" name="Rectangle 4"/>
          <p:cNvSpPr/>
          <p:nvPr/>
        </p:nvSpPr>
        <p:spPr>
          <a:xfrm>
            <a:off x="575029" y="5782900"/>
            <a:ext cx="7734052" cy="52913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200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                         </a:t>
            </a:r>
            <a:br/>
            <a:r>
              <a:rPr>
                <a:solidFill>
                  <a:srgbClr val="000000"/>
                </a:solidFill>
              </a:rPr>
              <a:t>This work is licensed under a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Creative Commons Attribution-NonCommercial-ShareAlike 4.0 International License</a:t>
            </a:r>
            <a:r>
              <a:rPr>
                <a:solidFill>
                  <a:srgbClr val="000000"/>
                </a:solidFill>
              </a:rPr>
              <a:t>.</a:t>
            </a:r>
            <a:r>
              <a: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74" name="Picture 5" descr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10" y="5253616"/>
            <a:ext cx="1479093" cy="52104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lide Number Placeholder 6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326361"/>
            <a:ext cx="2819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7199" y="1317983"/>
            <a:ext cx="8245476" cy="1145347"/>
          </a:xfrm>
          <a:prstGeom prst="rect">
            <a:avLst/>
          </a:prstGeom>
        </p:spPr>
        <p:txBody>
          <a:bodyPr/>
          <a:lstStyle/>
          <a:p>
            <a:pPr marL="431800" indent="-431800">
              <a:buSzPct val="97000"/>
              <a:buBlip>
                <a:blip r:embed="rId4"/>
              </a:buBlip>
              <a:defRPr sz="1600"/>
            </a:pPr>
            <a:r>
              <a:t>Deze les is gecreëerd door Sanjay Seshan en Arvind Seshan voor SPIKE Prime Lessons.</a:t>
            </a:r>
          </a:p>
          <a:p>
            <a:pPr marL="431800" indent="-431800">
              <a:buSzPct val="97000"/>
              <a:buBlip>
                <a:blip r:embed="rId4"/>
              </a:buBlip>
              <a:defRPr sz="1600"/>
            </a:pPr>
            <a:r>
              <a:t>Deze lessen zijn door Roel van der Linden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Bouwgabbers.nl</a:t>
            </a:r>
            <a:r>
              <a:t>) vertaald in het Nederlands.</a:t>
            </a:r>
          </a:p>
          <a:p>
            <a:pPr marL="431800" indent="-431800">
              <a:buSzPct val="97000"/>
              <a:buBlip>
                <a:blip r:embed="rId4"/>
              </a:buBlip>
              <a:defRPr sz="1600"/>
            </a:pPr>
            <a:r>
              <a:t>Meer lessen zijn beschikbaar op: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" action="ppaction://hlinkshowjump?jump=nextslide"/>
              </a:rPr>
              <a:t>www.primelessons.org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ooter Placeholder 3"/>
          <p:cNvSpPr txBox="1"/>
          <p:nvPr/>
        </p:nvSpPr>
        <p:spPr>
          <a:xfrm>
            <a:off x="134127" y="6321350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r>
              <a:t>lesdoelen</a:t>
            </a:r>
          </a:p>
        </p:txBody>
      </p:sp>
      <p:sp>
        <p:nvSpPr>
          <p:cNvPr id="1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55087" y="1140004"/>
            <a:ext cx="8831582" cy="5082604"/>
          </a:xfrm>
          <a:prstGeom prst="rect">
            <a:avLst/>
          </a:prstGeom>
        </p:spPr>
        <p:txBody>
          <a:bodyPr/>
          <a:lstStyle/>
          <a:p>
            <a:pPr marL="431800" indent="-431800">
              <a:buSzPct val="97000"/>
              <a:buBlip>
                <a:blip r:embed="rId2"/>
              </a:buBlip>
            </a:pPr>
            <a:r>
              <a:t>Leer de SPIKE Prime robot te bewegen.</a:t>
            </a:r>
          </a:p>
          <a:p>
            <a:pPr marL="431800" indent="-431800">
              <a:buSzPct val="97000"/>
              <a:buBlip>
                <a:blip r:embed="rId2"/>
              </a:buBlip>
            </a:pPr>
            <a:r>
              <a:t>Leer de eerste programmeerblokken aan het programmeercanvas toe te voegen.</a:t>
            </a:r>
          </a:p>
        </p:txBody>
      </p:sp>
      <p:sp>
        <p:nvSpPr>
          <p:cNvPr id="160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326361"/>
            <a:ext cx="1930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6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077" y="3429000"/>
            <a:ext cx="3427530" cy="2441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ooter Placeholder 3"/>
          <p:cNvSpPr txBox="1"/>
          <p:nvPr/>
        </p:nvSpPr>
        <p:spPr>
          <a:xfrm>
            <a:off x="134127" y="6321350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r>
              <a:t>Waarom codes configureren?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55087" y="1140004"/>
            <a:ext cx="8831582" cy="5082604"/>
          </a:xfrm>
          <a:prstGeom prst="rect">
            <a:avLst/>
          </a:prstGeom>
        </p:spPr>
        <p:txBody>
          <a:bodyPr/>
          <a:lstStyle/>
          <a:p>
            <a:pPr marL="485775" indent="-485775">
              <a:buSzPct val="97000"/>
              <a:buBlip>
                <a:blip r:embed="rId2"/>
              </a:buBlip>
            </a:pPr>
            <a:r>
              <a:t>Elke robot is anders.</a:t>
            </a:r>
          </a:p>
          <a:p>
            <a:pPr marL="485775" indent="-485775">
              <a:buSzPct val="97000"/>
              <a:buBlip>
                <a:blip r:embed="rId2"/>
              </a:buBlip>
            </a:pPr>
            <a:r>
              <a:t>Voordat er gestart wordt om een beweging te programmeren, moet eerst ingesteld worden hoe de robot is geconfigureerd;</a:t>
            </a:r>
          </a:p>
          <a:p>
            <a:pPr marL="812800" lvl="1" indent="-431800">
              <a:buSzPct val="97000"/>
              <a:buBlip>
                <a:blip r:embed="rId2"/>
              </a:buBlip>
              <a:defRPr sz="1600"/>
            </a:pPr>
            <a:r>
              <a:t>Op welke poorten zijn de aandrijfmotoren aangesloten?</a:t>
            </a:r>
          </a:p>
          <a:p>
            <a:pPr marL="812800" lvl="1" indent="-431800">
              <a:buSzPct val="97000"/>
              <a:buBlip>
                <a:blip r:embed="rId2"/>
              </a:buBlip>
              <a:defRPr sz="1600"/>
            </a:pPr>
            <a:r>
              <a:t>Welk type wielen gebruikt u?</a:t>
            </a:r>
          </a:p>
          <a:p>
            <a:pPr marL="812800" lvl="1" indent="-431800">
              <a:buSzPct val="97000"/>
              <a:buBlip>
                <a:blip r:embed="rId2"/>
              </a:buBlip>
              <a:defRPr sz="1600"/>
            </a:pPr>
            <a:r>
              <a:t>Wat wil je snel laten bewegen?</a:t>
            </a:r>
          </a:p>
          <a:p>
            <a:pPr marL="812800" lvl="1" indent="-431800">
              <a:buSzPct val="97000"/>
              <a:buBlip>
                <a:blip r:embed="rId2"/>
              </a:buBlip>
              <a:defRPr sz="1600"/>
            </a:pPr>
            <a:r>
              <a:t>Wilt u direct aan het einde van een beweging stoppen?</a:t>
            </a:r>
          </a:p>
          <a:p>
            <a:pPr marL="485775" indent="-485775">
              <a:buSzPct val="97000"/>
              <a:buBlip>
                <a:blip r:embed="rId2"/>
              </a:buBlip>
            </a:pPr>
            <a:r>
              <a:t>Deze informatie moet in elk programma staan ​​dat u schrijft.</a:t>
            </a:r>
          </a:p>
        </p:txBody>
      </p:sp>
      <p:sp>
        <p:nvSpPr>
          <p:cNvPr id="166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326361"/>
            <a:ext cx="1930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ooter Placeholder 3"/>
          <p:cNvSpPr txBox="1"/>
          <p:nvPr/>
        </p:nvSpPr>
        <p:spPr>
          <a:xfrm>
            <a:off x="134127" y="6321350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r>
              <a:t>Wat is met elke poort verbonden?</a:t>
            </a:r>
          </a:p>
        </p:txBody>
      </p:sp>
      <p:sp>
        <p:nvSpPr>
          <p:cNvPr id="170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326361"/>
            <a:ext cx="1930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7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8" y="3781302"/>
            <a:ext cx="3427530" cy="24413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9" name="Group 6"/>
          <p:cNvGrpSpPr/>
          <p:nvPr/>
        </p:nvGrpSpPr>
        <p:grpSpPr>
          <a:xfrm>
            <a:off x="545685" y="3636130"/>
            <a:ext cx="3427532" cy="2475403"/>
            <a:chOff x="0" y="-1"/>
            <a:chExt cx="3427530" cy="2475401"/>
          </a:xfrm>
        </p:grpSpPr>
        <p:pic>
          <p:nvPicPr>
            <p:cNvPr id="172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34091"/>
              <a:ext cx="3427532" cy="2441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Picture 8" descr="Picture 8"/>
            <p:cNvPicPr>
              <a:picLocks noChangeAspect="1"/>
            </p:cNvPicPr>
            <p:nvPr/>
          </p:nvPicPr>
          <p:blipFill>
            <a:blip r:embed="rId2"/>
            <a:srcRect l="2931" t="41763" r="89451" b="40296"/>
            <a:stretch>
              <a:fillRect/>
            </a:stretch>
          </p:blipFill>
          <p:spPr>
            <a:xfrm>
              <a:off x="115708" y="393656"/>
              <a:ext cx="261140" cy="437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icture 9" descr="Picture 9"/>
            <p:cNvPicPr>
              <a:picLocks noChangeAspect="1"/>
            </p:cNvPicPr>
            <p:nvPr/>
          </p:nvPicPr>
          <p:blipFill>
            <a:blip r:embed="rId2"/>
            <a:srcRect l="2931" t="41763" r="89451" b="40296"/>
            <a:stretch>
              <a:fillRect/>
            </a:stretch>
          </p:blipFill>
          <p:spPr>
            <a:xfrm>
              <a:off x="122231" y="1747074"/>
              <a:ext cx="261140" cy="437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Picture 10" descr="Picture 10"/>
            <p:cNvPicPr>
              <a:picLocks noChangeAspect="1"/>
            </p:cNvPicPr>
            <p:nvPr/>
          </p:nvPicPr>
          <p:blipFill>
            <a:blip r:embed="rId2"/>
            <a:srcRect l="2946" t="67607" r="87638" b="14723"/>
            <a:stretch>
              <a:fillRect/>
            </a:stretch>
          </p:blipFill>
          <p:spPr>
            <a:xfrm>
              <a:off x="2987236" y="1052842"/>
              <a:ext cx="322732" cy="4313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Picture 11" descr="Picture 11"/>
            <p:cNvPicPr>
              <a:picLocks noChangeAspect="1"/>
            </p:cNvPicPr>
            <p:nvPr/>
          </p:nvPicPr>
          <p:blipFill>
            <a:blip r:embed="rId3"/>
            <a:srcRect l="87055" t="68768" r="2319" b="18668"/>
            <a:stretch>
              <a:fillRect/>
            </a:stretch>
          </p:blipFill>
          <p:spPr>
            <a:xfrm>
              <a:off x="7772" y="1082393"/>
              <a:ext cx="424987" cy="344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Picture 12" descr="Picture 12"/>
            <p:cNvPicPr>
              <a:picLocks noChangeAspect="1"/>
            </p:cNvPicPr>
            <p:nvPr/>
          </p:nvPicPr>
          <p:blipFill>
            <a:blip r:embed="rId3"/>
            <a:srcRect l="4676" t="12560" r="86825" b="74720"/>
            <a:stretch>
              <a:fillRect/>
            </a:stretch>
          </p:blipFill>
          <p:spPr>
            <a:xfrm>
              <a:off x="3007538" y="1747074"/>
              <a:ext cx="296765" cy="3047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" name="TextBox 13"/>
            <p:cNvSpPr txBox="1"/>
            <p:nvPr/>
          </p:nvSpPr>
          <p:spPr>
            <a:xfrm>
              <a:off x="348902" y="-2"/>
              <a:ext cx="2729725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100" b="1"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r>
                <a:t>Droid Bot IV Configuration</a:t>
              </a:r>
            </a:p>
          </p:txBody>
        </p:sp>
      </p:grpSp>
      <p:sp>
        <p:nvSpPr>
          <p:cNvPr id="180" name="TextBox 14"/>
          <p:cNvSpPr txBox="1"/>
          <p:nvPr/>
        </p:nvSpPr>
        <p:spPr>
          <a:xfrm>
            <a:off x="6431872" y="3769289"/>
            <a:ext cx="1322423" cy="25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1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ADB Default settings</a:t>
            </a:r>
          </a:p>
        </p:txBody>
      </p:sp>
      <p:pic>
        <p:nvPicPr>
          <p:cNvPr id="181" name="Picture 15" descr="Picture 15"/>
          <p:cNvPicPr>
            <a:picLocks noChangeAspect="1"/>
          </p:cNvPicPr>
          <p:nvPr/>
        </p:nvPicPr>
        <p:blipFill>
          <a:blip r:embed="rId4"/>
          <a:srcRect t="5123"/>
          <a:stretch>
            <a:fillRect/>
          </a:stretch>
        </p:blipFill>
        <p:spPr>
          <a:xfrm>
            <a:off x="5470990" y="1684658"/>
            <a:ext cx="3118069" cy="196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6"/>
            <a:ext cx="3417767" cy="256332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extBox 17"/>
          <p:cNvSpPr txBox="1"/>
          <p:nvPr/>
        </p:nvSpPr>
        <p:spPr>
          <a:xfrm>
            <a:off x="7573833" y="1567327"/>
            <a:ext cx="799910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ADB</a:t>
            </a:r>
          </a:p>
        </p:txBody>
      </p:sp>
      <p:sp>
        <p:nvSpPr>
          <p:cNvPr id="184" name="TextBox 18"/>
          <p:cNvSpPr txBox="1"/>
          <p:nvPr/>
        </p:nvSpPr>
        <p:spPr>
          <a:xfrm>
            <a:off x="2777149" y="1455416"/>
            <a:ext cx="132230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Droid Bot IV</a:t>
            </a:r>
          </a:p>
        </p:txBody>
      </p:sp>
      <p:sp>
        <p:nvSpPr>
          <p:cNvPr id="185" name="TextBox 19"/>
          <p:cNvSpPr txBox="1"/>
          <p:nvPr/>
        </p:nvSpPr>
        <p:spPr>
          <a:xfrm>
            <a:off x="247447" y="4003836"/>
            <a:ext cx="679030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Drive Motor</a:t>
            </a:r>
          </a:p>
        </p:txBody>
      </p:sp>
      <p:sp>
        <p:nvSpPr>
          <p:cNvPr id="186" name="TextBox 20"/>
          <p:cNvSpPr txBox="1"/>
          <p:nvPr/>
        </p:nvSpPr>
        <p:spPr>
          <a:xfrm>
            <a:off x="329558" y="5371935"/>
            <a:ext cx="679030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Drive Motor</a:t>
            </a:r>
          </a:p>
        </p:txBody>
      </p:sp>
      <p:sp>
        <p:nvSpPr>
          <p:cNvPr id="187" name="TextBox 21"/>
          <p:cNvSpPr txBox="1"/>
          <p:nvPr/>
        </p:nvSpPr>
        <p:spPr>
          <a:xfrm>
            <a:off x="5039805" y="4114285"/>
            <a:ext cx="679030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Drive Motor</a:t>
            </a:r>
          </a:p>
        </p:txBody>
      </p:sp>
      <p:sp>
        <p:nvSpPr>
          <p:cNvPr id="188" name="TextBox 22"/>
          <p:cNvSpPr txBox="1"/>
          <p:nvPr/>
        </p:nvSpPr>
        <p:spPr>
          <a:xfrm>
            <a:off x="5039805" y="5419403"/>
            <a:ext cx="679030" cy="42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Drive Motor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ooter Placeholder 6"/>
          <p:cNvSpPr txBox="1"/>
          <p:nvPr/>
        </p:nvSpPr>
        <p:spPr>
          <a:xfrm>
            <a:off x="134127" y="6321350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r>
              <a:t>Bewegingsblokken configureren</a:t>
            </a:r>
          </a:p>
        </p:txBody>
      </p:sp>
      <p:sp>
        <p:nvSpPr>
          <p:cNvPr id="19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56208" y="1140005"/>
            <a:ext cx="6263066" cy="1430938"/>
          </a:xfrm>
          <a:prstGeom prst="rect">
            <a:avLst/>
          </a:prstGeom>
        </p:spPr>
        <p:txBody>
          <a:bodyPr/>
          <a:lstStyle/>
          <a:p>
            <a:pPr marL="431800" indent="-431800">
              <a:buSzPct val="97000"/>
              <a:buBlip>
                <a:blip r:embed="rId2"/>
              </a:buBlip>
            </a:pPr>
            <a:r>
              <a:t>Voordat u bewegingsblokken gebruikt, moet u eerst de robot configureren</a:t>
            </a:r>
          </a:p>
          <a:p>
            <a:pPr marL="431800" indent="-431800">
              <a:buSzPct val="97000"/>
              <a:buBlip>
                <a:blip r:embed="rId2"/>
              </a:buBlip>
            </a:pPr>
            <a:r>
              <a:t>Hiervoor zijn er drie blokken:</a:t>
            </a:r>
          </a:p>
        </p:txBody>
      </p:sp>
      <p:grpSp>
        <p:nvGrpSpPr>
          <p:cNvPr id="200" name="Group 15"/>
          <p:cNvGrpSpPr/>
          <p:nvPr/>
        </p:nvGrpSpPr>
        <p:grpSpPr>
          <a:xfrm>
            <a:off x="6663774" y="1278320"/>
            <a:ext cx="1164835" cy="1360574"/>
            <a:chOff x="-1" y="0"/>
            <a:chExt cx="1164833" cy="1360573"/>
          </a:xfrm>
        </p:grpSpPr>
        <p:grpSp>
          <p:nvGrpSpPr>
            <p:cNvPr id="197" name="Group 16"/>
            <p:cNvGrpSpPr/>
            <p:nvPr/>
          </p:nvGrpSpPr>
          <p:grpSpPr>
            <a:xfrm>
              <a:off x="-2" y="139571"/>
              <a:ext cx="1164835" cy="1142001"/>
              <a:chOff x="0" y="0"/>
              <a:chExt cx="1164833" cy="1141999"/>
            </a:xfrm>
          </p:grpSpPr>
          <p:sp>
            <p:nvSpPr>
              <p:cNvPr id="193" name="Rounded Rectangle 14"/>
              <p:cNvSpPr/>
              <p:nvPr/>
            </p:nvSpPr>
            <p:spPr>
              <a:xfrm rot="5400000">
                <a:off x="216013" y="-16925"/>
                <a:ext cx="732807" cy="116483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  <a:endParaRPr/>
              </a:p>
            </p:txBody>
          </p:sp>
          <p:sp>
            <p:nvSpPr>
              <p:cNvPr id="194" name="Rounded Rectangle 15"/>
              <p:cNvSpPr/>
              <p:nvPr/>
            </p:nvSpPr>
            <p:spPr>
              <a:xfrm rot="5400000">
                <a:off x="482872" y="851222"/>
                <a:ext cx="199090" cy="38246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  <a:endParaRPr/>
              </a:p>
            </p:txBody>
          </p:sp>
          <p:sp>
            <p:nvSpPr>
              <p:cNvPr id="195" name="Rounded Rectangle 16"/>
              <p:cNvSpPr/>
              <p:nvPr/>
            </p:nvSpPr>
            <p:spPr>
              <a:xfrm rot="5400000">
                <a:off x="482872" y="-91689"/>
                <a:ext cx="199090" cy="38246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  <a:endParaRPr/>
              </a:p>
            </p:txBody>
          </p:sp>
          <p:sp>
            <p:nvSpPr>
              <p:cNvPr id="196" name="Oval 22"/>
              <p:cNvSpPr/>
              <p:nvPr/>
            </p:nvSpPr>
            <p:spPr>
              <a:xfrm rot="5400000">
                <a:off x="899511" y="457713"/>
                <a:ext cx="252939" cy="215561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solidFill>
                  <a:srgbClr val="E6C00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pPr>
                <a:endParaRPr/>
              </a:p>
            </p:txBody>
          </p:sp>
        </p:grpSp>
        <p:sp>
          <p:nvSpPr>
            <p:cNvPr id="198" name="TextBox 17"/>
            <p:cNvSpPr txBox="1"/>
            <p:nvPr/>
          </p:nvSpPr>
          <p:spPr>
            <a:xfrm>
              <a:off x="755316" y="-1"/>
              <a:ext cx="37418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99" name="TextBox 18"/>
            <p:cNvSpPr txBox="1"/>
            <p:nvPr/>
          </p:nvSpPr>
          <p:spPr>
            <a:xfrm>
              <a:off x="779101" y="1002435"/>
              <a:ext cx="374182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r>
                <a:t>E</a:t>
              </a:r>
            </a:p>
          </p:txBody>
        </p:sp>
      </p:grpSp>
      <p:sp>
        <p:nvSpPr>
          <p:cNvPr id="201" name="TextBox 3"/>
          <p:cNvSpPr txBox="1"/>
          <p:nvPr/>
        </p:nvSpPr>
        <p:spPr>
          <a:xfrm>
            <a:off x="220979" y="2588615"/>
            <a:ext cx="3911944" cy="110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Bepaal welke motoren zijn aangesloten op de linker- en rechterwielen (wijzig de instellingen voor je robot). Wanneer blokken 2 ingangen voor wielen hebben - de eerste is voor het linkerwiel en de tweede is voor rechts.</a:t>
            </a:r>
          </a:p>
        </p:txBody>
      </p:sp>
      <p:sp>
        <p:nvSpPr>
          <p:cNvPr id="202" name="TextBox 24"/>
          <p:cNvSpPr txBox="1"/>
          <p:nvPr/>
        </p:nvSpPr>
        <p:spPr>
          <a:xfrm>
            <a:off x="220979" y="4513099"/>
            <a:ext cx="3911944" cy="904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Bepaalt wat de robot doet aan het einde van een bewegingsblok (remmen, vasthouden of zweven). Om toegang te krijgen tot dit blok, moet je "Meer bewegingsblokken" toevoegen vanuit blokextensies.</a:t>
            </a:r>
          </a:p>
        </p:txBody>
      </p:sp>
      <p:sp>
        <p:nvSpPr>
          <p:cNvPr id="203" name="TextBox 25"/>
          <p:cNvSpPr txBox="1"/>
          <p:nvPr/>
        </p:nvSpPr>
        <p:spPr>
          <a:xfrm>
            <a:off x="220979" y="3726044"/>
            <a:ext cx="3911944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Stelt de "standaard" snelheid in voor verplaatsingsblokken die u later in het programma kunt gebruiken.</a:t>
            </a:r>
          </a:p>
        </p:txBody>
      </p:sp>
      <p:sp>
        <p:nvSpPr>
          <p:cNvPr id="204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326361"/>
            <a:ext cx="1930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05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10" y="3137134"/>
            <a:ext cx="4529050" cy="175833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traight Arrow Connector 8"/>
          <p:cNvSpPr/>
          <p:nvPr/>
        </p:nvSpPr>
        <p:spPr>
          <a:xfrm>
            <a:off x="7970808" y="1949568"/>
            <a:ext cx="681488" cy="2"/>
          </a:xfrm>
          <a:prstGeom prst="line">
            <a:avLst/>
          </a:prstGeom>
          <a:ln w="12700" cap="rnd">
            <a:solidFill>
              <a:schemeClr val="accent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7" name="TextBox 9"/>
          <p:cNvSpPr txBox="1"/>
          <p:nvPr/>
        </p:nvSpPr>
        <p:spPr>
          <a:xfrm>
            <a:off x="6673969" y="1337137"/>
            <a:ext cx="613031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 i="1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Left</a:t>
            </a:r>
          </a:p>
        </p:txBody>
      </p:sp>
      <p:sp>
        <p:nvSpPr>
          <p:cNvPr id="208" name="TextBox 23"/>
          <p:cNvSpPr txBox="1"/>
          <p:nvPr/>
        </p:nvSpPr>
        <p:spPr>
          <a:xfrm>
            <a:off x="6639338" y="2310703"/>
            <a:ext cx="613031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 i="1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Right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ooter Placeholder 3"/>
          <p:cNvSpPr txBox="1"/>
          <p:nvPr/>
        </p:nvSpPr>
        <p:spPr>
          <a:xfrm>
            <a:off x="134127" y="6321350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211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r>
              <a:t>Stopmodus: rem vs vasthouden vs zweven</a:t>
            </a:r>
          </a:p>
        </p:txBody>
      </p:sp>
      <p:sp>
        <p:nvSpPr>
          <p:cNvPr id="21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55088" y="1140004"/>
            <a:ext cx="8746864" cy="5082604"/>
          </a:xfrm>
          <a:prstGeom prst="rect">
            <a:avLst/>
          </a:prstGeom>
        </p:spPr>
        <p:txBody>
          <a:bodyPr/>
          <a:lstStyle/>
          <a:p>
            <a:pPr marL="431800" indent="-431800">
              <a:buSzPct val="97000"/>
              <a:buBlip>
                <a:blip r:embed="rId2"/>
              </a:buBlip>
            </a:pPr>
            <a:r>
              <a:t>Remmen - De motoren na een beweging tot stilstand zetten.</a:t>
            </a:r>
          </a:p>
          <a:p>
            <a:pPr marL="431800" indent="-431800">
              <a:buSzPct val="97000"/>
              <a:buBlip>
                <a:blip r:embed="rId2"/>
              </a:buBlip>
            </a:pPr>
            <a:r>
              <a:t>Positie vasthouden - Zet de motor na een beweging hard tot stilstand en gebruik motorvermogen om verdere bewegingen tegen te gaan totdat de motor weer wordt gebruikt. U kunt de motor niet met de hand verplaatsen.</a:t>
            </a:r>
          </a:p>
          <a:p>
            <a:pPr marL="431800" indent="-431800">
              <a:buSzPct val="97000"/>
              <a:buBlip>
                <a:blip r:embed="rId2"/>
              </a:buBlip>
            </a:pPr>
            <a:r>
              <a:t>Zweven - Laat de motoren na beweging bewegen vanwege het momentum.</a:t>
            </a:r>
          </a:p>
          <a:p>
            <a:pPr marL="431800" indent="-431800">
              <a:buSzPct val="97000"/>
              <a:buBlip>
                <a:blip r:embed="rId2"/>
              </a:buBlip>
            </a:pPr>
            <a:r>
              <a:t>Over het algemeen gebruiken we vasthouden of remmen bij onze programma’s.</a:t>
            </a:r>
          </a:p>
        </p:txBody>
      </p:sp>
      <p:sp>
        <p:nvSpPr>
          <p:cNvPr id="213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326361"/>
            <a:ext cx="1930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1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858" y="3429000"/>
            <a:ext cx="4238628" cy="1581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ooter Placeholder 4"/>
          <p:cNvSpPr txBox="1"/>
          <p:nvPr/>
        </p:nvSpPr>
        <p:spPr>
          <a:xfrm>
            <a:off x="134127" y="6321350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r>
              <a:t>programmeerblokken toevoegen</a:t>
            </a:r>
          </a:p>
        </p:txBody>
      </p:sp>
      <p:pic>
        <p:nvPicPr>
          <p:cNvPr id="218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88" y="1802340"/>
            <a:ext cx="2921275" cy="4373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icture 10" descr="Picture 10"/>
          <p:cNvPicPr>
            <a:picLocks noChangeAspect="1"/>
          </p:cNvPicPr>
          <p:nvPr/>
        </p:nvPicPr>
        <p:blipFill>
          <a:blip r:embed="rId3"/>
          <a:srcRect l="52537" r="6733" b="70881"/>
          <a:stretch>
            <a:fillRect/>
          </a:stretch>
        </p:blipFill>
        <p:spPr>
          <a:xfrm>
            <a:off x="4531230" y="1627502"/>
            <a:ext cx="3170995" cy="1494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icture 7" descr="Picture 7"/>
          <p:cNvPicPr>
            <a:picLocks noChangeAspect="1"/>
          </p:cNvPicPr>
          <p:nvPr/>
        </p:nvPicPr>
        <p:blipFill>
          <a:blip r:embed="rId4"/>
          <a:srcRect l="55632" t="1247" b="66939"/>
          <a:stretch>
            <a:fillRect/>
          </a:stretch>
        </p:blipFill>
        <p:spPr>
          <a:xfrm>
            <a:off x="4557405" y="1636402"/>
            <a:ext cx="3296297" cy="1640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9" descr="Picture 9"/>
          <p:cNvPicPr>
            <a:picLocks noChangeAspect="1"/>
          </p:cNvPicPr>
          <p:nvPr/>
        </p:nvPicPr>
        <p:blipFill>
          <a:blip r:embed="rId5"/>
          <a:srcRect l="2134" t="4809" r="24645" b="25872"/>
          <a:stretch>
            <a:fillRect/>
          </a:stretch>
        </p:blipFill>
        <p:spPr>
          <a:xfrm>
            <a:off x="4556990" y="1699879"/>
            <a:ext cx="3170998" cy="157582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Arc 11"/>
          <p:cNvSpPr/>
          <p:nvPr/>
        </p:nvSpPr>
        <p:spPr>
          <a:xfrm rot="5400000">
            <a:off x="3460578" y="2891256"/>
            <a:ext cx="2026833" cy="2054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07" extrusionOk="0">
                <a:moveTo>
                  <a:pt x="0" y="58"/>
                </a:moveTo>
                <a:cubicBezTo>
                  <a:pt x="11076" y="-793"/>
                  <a:pt x="20722" y="7807"/>
                  <a:pt x="21545" y="19266"/>
                </a:cubicBezTo>
                <a:cubicBezTo>
                  <a:pt x="21582" y="19779"/>
                  <a:pt x="21600" y="20293"/>
                  <a:pt x="21600" y="20807"/>
                </a:cubicBezTo>
              </a:path>
            </a:pathLst>
          </a:custGeom>
          <a:ln w="76200" cap="rnd">
            <a:solidFill>
              <a:srgbClr val="00B900"/>
            </a:solidFill>
            <a:headEnd type="triangle"/>
          </a:ln>
        </p:spPr>
        <p:txBody>
          <a:bodyPr lIns="45718" tIns="45718" rIns="45718" bIns="45718" anchor="ctr"/>
          <a:lstStyle/>
          <a:p>
            <a:pPr algn="ctr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</p:txBody>
      </p:sp>
      <p:sp>
        <p:nvSpPr>
          <p:cNvPr id="223" name="TextBox 8"/>
          <p:cNvSpPr txBox="1"/>
          <p:nvPr/>
        </p:nvSpPr>
        <p:spPr>
          <a:xfrm>
            <a:off x="5634806" y="3388129"/>
            <a:ext cx="2480617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STAP 1: Klik en houd ‘Set Speed’ ​​blok vast en sleep naar het programmeer-gebied</a:t>
            </a:r>
          </a:p>
        </p:txBody>
      </p:sp>
      <p:sp>
        <p:nvSpPr>
          <p:cNvPr id="224" name="TextBox 12"/>
          <p:cNvSpPr txBox="1"/>
          <p:nvPr/>
        </p:nvSpPr>
        <p:spPr>
          <a:xfrm>
            <a:off x="4414854" y="5521884"/>
            <a:ext cx="3938021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STAP 2: Zet neer naast het startblok (groene pijl) (zie animatie)</a:t>
            </a:r>
          </a:p>
        </p:txBody>
      </p:sp>
      <p:sp>
        <p:nvSpPr>
          <p:cNvPr id="225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326361"/>
            <a:ext cx="1930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animBg="1" advAuto="0"/>
      <p:bldP spid="221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ooter Placeholder 3"/>
          <p:cNvSpPr txBox="1"/>
          <p:nvPr/>
        </p:nvSpPr>
        <p:spPr>
          <a:xfrm>
            <a:off x="134127" y="6321350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r>
              <a:t>Wielmaat en bewegingsconfiguratie</a:t>
            </a:r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56210" y="1140004"/>
            <a:ext cx="4914935" cy="5082604"/>
          </a:xfrm>
          <a:prstGeom prst="rect">
            <a:avLst/>
          </a:prstGeom>
        </p:spPr>
        <p:txBody>
          <a:bodyPr/>
          <a:lstStyle/>
          <a:p>
            <a:pPr marL="431800" indent="-431800">
              <a:buSzPct val="97000"/>
              <a:buBlip>
                <a:blip r:embed="rId2"/>
              </a:buBlip>
            </a:pPr>
            <a:r>
              <a:t>De standaardoptie voor het verplaatsingsblok is om te bewegen over een opgegeven afstand in centimeters (cm).</a:t>
            </a:r>
          </a:p>
          <a:p>
            <a:pPr marL="431800" indent="-431800">
              <a:buSzPct val="97000"/>
              <a:buBlip>
                <a:blip r:embed="rId2"/>
              </a:buBlip>
            </a:pPr>
            <a:r>
              <a:t>Voordat u deze modus gebruikt, moet u het programma echter het aantal cm per afgelegde rotatie vertellen. </a:t>
            </a:r>
          </a:p>
          <a:p>
            <a:pPr marL="431800" indent="-431800">
              <a:buSzPct val="97000"/>
              <a:buBlip>
                <a:blip r:embed="rId2"/>
              </a:buBlip>
            </a:pPr>
            <a:r>
              <a:t>Deze waarde moet u berekenen omdat deze afhangt van het wiel dat u gebruikt. De volgende twee dia's leggen verschillende manieren uit om deze waarde te berekenen.</a:t>
            </a:r>
          </a:p>
          <a:p>
            <a:pPr marL="431800" indent="-431800">
              <a:buSzPct val="97000"/>
              <a:buBlip>
                <a:blip r:embed="rId2"/>
              </a:buBlip>
            </a:pPr>
            <a:r>
              <a:t>Merk op dat u desgewenst inches kunt gebruiken in plaats van centimeters.</a:t>
            </a:r>
          </a:p>
        </p:txBody>
      </p:sp>
      <p:pic>
        <p:nvPicPr>
          <p:cNvPr id="23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896" y="3495511"/>
            <a:ext cx="3571048" cy="591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lide Number Placeholder 8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326361"/>
            <a:ext cx="1930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32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564" y="1275900"/>
            <a:ext cx="3961277" cy="1888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893" y="4175214"/>
            <a:ext cx="3680772" cy="683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Footer Placeholder 3"/>
          <p:cNvSpPr txBox="1"/>
          <p:nvPr/>
        </p:nvSpPr>
        <p:spPr>
          <a:xfrm>
            <a:off x="134127" y="6266485"/>
            <a:ext cx="4779149" cy="21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t>Copyright © 2020 SPIKE Prime Lessons (primelessons.org) CC-BY-NC-SA.  (Last edit: 1/9/2020)</a:t>
            </a:r>
          </a:p>
        </p:txBody>
      </p:sp>
      <p:sp>
        <p:nvSpPr>
          <p:cNvPr id="236" name="Title 1"/>
          <p:cNvSpPr txBox="1">
            <a:spLocks noGrp="1"/>
          </p:cNvSpPr>
          <p:nvPr>
            <p:ph type="title"/>
          </p:nvPr>
        </p:nvSpPr>
        <p:spPr>
          <a:xfrm>
            <a:off x="175260" y="292973"/>
            <a:ext cx="8746864" cy="752709"/>
          </a:xfrm>
          <a:prstGeom prst="rect">
            <a:avLst/>
          </a:prstGeom>
        </p:spPr>
        <p:txBody>
          <a:bodyPr/>
          <a:lstStyle/>
          <a:p>
            <a:pPr defTabSz="420623">
              <a:defRPr sz="2300"/>
            </a:pPr>
            <a:r>
              <a:t>Methode 1:</a:t>
            </a:r>
          </a:p>
          <a:p>
            <a:pPr defTabSz="420623">
              <a:defRPr sz="2300"/>
            </a:pPr>
            <a:r>
              <a:t>Hoeveel CM beweegt de robot in 1 rotatie? </a:t>
            </a:r>
          </a:p>
        </p:txBody>
      </p:sp>
      <p:sp>
        <p:nvSpPr>
          <p:cNvPr id="237" name="Content Placeholder 11"/>
          <p:cNvSpPr txBox="1">
            <a:spLocks noGrp="1"/>
          </p:cNvSpPr>
          <p:nvPr>
            <p:ph type="body" idx="1"/>
          </p:nvPr>
        </p:nvSpPr>
        <p:spPr>
          <a:xfrm>
            <a:off x="155089" y="1140004"/>
            <a:ext cx="5626876" cy="5082604"/>
          </a:xfrm>
          <a:prstGeom prst="rect">
            <a:avLst/>
          </a:prstGeom>
        </p:spPr>
        <p:txBody>
          <a:bodyPr/>
          <a:lstStyle/>
          <a:p>
            <a:pPr marL="476100" indent="-342900">
              <a:buAutoNum type="arabicPeriod"/>
            </a:pPr>
            <a:r>
              <a:t>Zoek de wielmaat in mm op die op uw band is gedrukt en deel deze door 10 om te zetten in cm (1 cm = 10 mm).</a:t>
            </a:r>
          </a:p>
          <a:p>
            <a:pPr marL="476100" indent="-342900">
              <a:buAutoNum type="arabicPeriod"/>
            </a:pPr>
            <a:r>
              <a:t>Vermenigvuldig het antwoord in stap 1 met π (3,14) om de omtrek te berekenen.</a:t>
            </a:r>
          </a:p>
          <a:p>
            <a:pPr marL="476100" indent="-342900">
              <a:buAutoNum type="arabicPeriod"/>
            </a:pPr>
            <a:r>
              <a:t>Gebruik de waarde om het motor-rotatie-blok in te stellen</a:t>
            </a:r>
          </a:p>
          <a:p>
            <a:pPr marL="431800" indent="-431800">
              <a:buSzPct val="97000"/>
              <a:buBlip>
                <a:blip r:embed="rId2"/>
              </a:buBlip>
              <a:defRPr sz="1600" b="1"/>
            </a:pPr>
            <a:r>
              <a:t>Voorbeeld-berekening met de standaard kleine SPIKE Prime-wielen - Gebruikt in Droid Bot IV:</a:t>
            </a:r>
          </a:p>
          <a:p>
            <a:pPr marL="800100" lvl="1" indent="-342900">
              <a:buAutoNum type="arabicPeriod"/>
              <a:defRPr sz="1600"/>
            </a:pPr>
            <a:r>
              <a:t>kleine SPIKE Prime wielen = 5,6 cm in diameter</a:t>
            </a:r>
          </a:p>
          <a:p>
            <a:pPr marL="800100" lvl="1" indent="-342900">
              <a:buAutoNum type="arabicPeriod"/>
              <a:defRPr sz="1600"/>
            </a:pPr>
            <a:r>
              <a:t>5,6 cm × π = 17.5 cm per rotatie</a:t>
            </a:r>
          </a:p>
          <a:p>
            <a:pPr marL="431800" indent="-431800">
              <a:buSzPct val="97000"/>
              <a:buBlip>
                <a:blip r:embed="rId2"/>
              </a:buBlip>
              <a:defRPr sz="1600" b="1"/>
            </a:pPr>
            <a:r>
              <a:t>Voorbeeld-berekening met de standaard grote SPIKE Prime-wielen - Gebruikt in ADB:</a:t>
            </a:r>
          </a:p>
          <a:p>
            <a:pPr marL="800100" lvl="1" indent="-342900">
              <a:buAutoNum type="arabicPeriod"/>
              <a:defRPr sz="1600"/>
            </a:pPr>
            <a:r>
              <a:t>Grote SPIKE Prime wielen = 8,8 cm in diameter</a:t>
            </a:r>
          </a:p>
          <a:p>
            <a:pPr marL="800100" lvl="1" indent="-342900">
              <a:buAutoNum type="arabicPeriod"/>
              <a:defRPr sz="1600"/>
            </a:pPr>
            <a:r>
              <a:t>8,8 cm × π = 27,6 cm per rotatie</a:t>
            </a:r>
          </a:p>
        </p:txBody>
      </p:sp>
      <p:sp>
        <p:nvSpPr>
          <p:cNvPr id="238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8236370" y="6280641"/>
            <a:ext cx="19303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39" name="TextBox 5"/>
          <p:cNvSpPr txBox="1"/>
          <p:nvPr/>
        </p:nvSpPr>
        <p:spPr>
          <a:xfrm>
            <a:off x="6058062" y="1217162"/>
            <a:ext cx="2366438" cy="751839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100">
                <a:latin typeface="Gill Sans MT"/>
                <a:ea typeface="Gill Sans MT"/>
                <a:cs typeface="Gill Sans MT"/>
                <a:sym typeface="Gill Sans MT"/>
              </a:defRPr>
            </a:pPr>
            <a:endParaRPr/>
          </a:p>
          <a:p>
            <a:pPr algn="ctr">
              <a:defRPr sz="11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Handige kaart met veel voorkomende LEGO-wielen en hun diameters:</a:t>
            </a:r>
          </a:p>
          <a:p>
            <a:pPr algn="ctr">
              <a:defRPr sz="1100"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" action="ppaction://hlinkshowjump?jump=nextslide"/>
              </a:rPr>
              <a:t>http://wheels.sariel.pl/</a:t>
            </a:r>
          </a:p>
        </p:txBody>
      </p:sp>
      <p:pic>
        <p:nvPicPr>
          <p:cNvPr id="240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62" y="3275574"/>
            <a:ext cx="2918632" cy="483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icture 6" descr="Picture 6"/>
          <p:cNvPicPr>
            <a:picLocks noChangeAspect="1"/>
          </p:cNvPicPr>
          <p:nvPr/>
        </p:nvPicPr>
        <p:blipFill>
          <a:blip r:embed="rId4"/>
          <a:srcRect l="29141" t="40444" r="29622"/>
          <a:stretch>
            <a:fillRect/>
          </a:stretch>
        </p:blipFill>
        <p:spPr>
          <a:xfrm>
            <a:off x="6540341" y="3880075"/>
            <a:ext cx="1594827" cy="172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icture 10" descr="Picture 10"/>
          <p:cNvPicPr>
            <a:picLocks noChangeAspect="1"/>
          </p:cNvPicPr>
          <p:nvPr/>
        </p:nvPicPr>
        <p:blipFill>
          <a:blip r:embed="rId4"/>
          <a:srcRect l="29141" r="29622" b="59556"/>
          <a:stretch>
            <a:fillRect/>
          </a:stretch>
        </p:blipFill>
        <p:spPr>
          <a:xfrm>
            <a:off x="6540341" y="2191946"/>
            <a:ext cx="1594827" cy="1173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62" y="5602025"/>
            <a:ext cx="2948778" cy="547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ividen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ividen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1095</Words>
  <Application>Microsoft Office PowerPoint</Application>
  <PresentationFormat>On-screen Show (4:3)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Helvetica Neue</vt:lpstr>
      <vt:lpstr>Dividend</vt:lpstr>
      <vt:lpstr>robotBeweging configuren</vt:lpstr>
      <vt:lpstr>lesdoelen</vt:lpstr>
      <vt:lpstr>Waarom codes configureren?</vt:lpstr>
      <vt:lpstr>Wat is met elke poort verbonden?</vt:lpstr>
      <vt:lpstr>Bewegingsblokken configureren</vt:lpstr>
      <vt:lpstr>Stopmodus: rem vs vasthouden vs zweven</vt:lpstr>
      <vt:lpstr>programmeerblokken toevoegen</vt:lpstr>
      <vt:lpstr>Wielmaat en bewegingsconfiguratie</vt:lpstr>
      <vt:lpstr>Methode 1: Hoeveel CM beweegt de robot in 1 rotatie? </vt:lpstr>
      <vt:lpstr>Methode 2: Hoeveel CM beweegt de robot in 1 rotatie?</vt:lpstr>
      <vt:lpstr>Samenvoegen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robotBeweging configuren</dc:title>
  <cp:lastModifiedBy>Arvind Seshan</cp:lastModifiedBy>
  <cp:revision>1</cp:revision>
  <dcterms:modified xsi:type="dcterms:W3CDTF">2020-07-09T15:48:40Z</dcterms:modified>
</cp:coreProperties>
</file>